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74" r:id="rId5"/>
    <p:sldId id="275" r:id="rId6"/>
    <p:sldId id="266" r:id="rId7"/>
    <p:sldId id="264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563"/>
    <a:srgbClr val="CF4066"/>
    <a:srgbClr val="E86689"/>
    <a:srgbClr val="E0557A"/>
    <a:srgbClr val="F0CD94"/>
    <a:srgbClr val="F6E1C0"/>
    <a:srgbClr val="FEE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0723B-AC57-1FC6-872E-924D5F029CA6}" v="1308" dt="2024-10-11T05:40:15.892"/>
    <p1510:client id="{A138CF1F-0F55-2BFE-9390-599F3E8CF3A8}" v="1508" dt="2024-10-11T14:01:01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379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F71F-15E9-4C78-97B1-8C2F705E5641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9ABE-A6E4-4918-97D0-90CC1700E0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54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74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7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73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42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88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54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9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1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B51-39FA-6105-E225-90615A8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0613B-4155-EB28-5EBA-0237A319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1247-2030-8274-494E-C0CDF02A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1AEC-8E23-1F2C-23B7-2B521C1B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9C75-99BF-264D-B0CF-FE23BF2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3B1-0BC1-C61F-7DE1-D6338802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919CF-FDD6-31FA-529A-2E01AEF4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95883-EC1D-4B9A-285B-81BD91D0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2071-3EC9-63C4-0281-670DB65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C7043-6CCD-65BB-3210-C6FEB8E0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E2302-F0C6-E053-8CB4-207E1710D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FB5A2-7C60-CC98-1AF3-F30CCCCFA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66C6-FB59-78DA-3E3E-09EFA9DE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AA6E-6C45-8586-15AE-8E54C495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EE0C-5594-09C5-1A4C-BACD3F69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1229-69EA-2B1F-B627-BACDA279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BCE0-E799-A144-99F5-253FB4F0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10D2-E859-59F2-6EBD-4B88FD7A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5568-C910-C40B-BA5F-9A265AE5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2CEA-E6FB-A409-7DEE-ABE56CD3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E09E-378C-9D51-2FFB-99BC18E9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145E-B282-97C0-9467-6D596F88F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2A4C4-7F9A-653C-4D41-A39D747E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91F9-7956-78EA-6999-019617A1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64622-688A-8FB6-6434-6E1EC6B6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25FD-F0CF-FF31-19CF-D1867B02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CE73-CAFD-7607-B388-7EDD36E21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C237B-D648-66BC-3751-5577833CF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B334-4D50-80A7-5071-6F0E9FA4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5085-813F-D010-B632-04DFD29D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DEB20-E928-F8DD-540C-31B2999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DF3D-0B63-493F-35C7-E87B84AA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CDEE0-A435-9898-1216-91B8C2D1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7DB48-772A-478F-596D-D4B1E2FF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603EC-C16C-9913-1304-09567E5F0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8B2B7-2E9D-BC5C-F238-52B88FC53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A28E0-5C23-8A54-FD40-02E8448C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76DE1-395C-567B-8A6F-ED966273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74E3-CE42-E069-361A-E8AF0EB6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813-E1CF-533E-31F7-7C026C61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FB4BE-9B4D-4123-CB05-CF85D04C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7C2E2-0399-660E-FAB7-A9B74873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507D2-B7BD-7FAE-524E-811A96AE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C40F9-4F3A-5ECB-C6F3-C7E7534D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F164D-D825-4B13-8012-F28A47E2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072B7-D8E1-051B-5040-616F1C34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87DE-FCAD-CB46-D33F-98A819BD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8E55-929B-15C3-66A6-FB1097E0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9B6C4-C839-6BE7-7156-54C8CF168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0DF29-A996-001E-38E0-3FEDE79C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B9A8B-FB00-2A98-A794-2E36097E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4AEAC-AFD4-04A8-5561-6720409C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1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70CD-BA42-4137-56F4-C9969700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C2C98-6F5E-964D-8CBC-7CD2DBBBB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E7F19-4D38-D004-91F0-C28A48680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DF64D-8C0F-B013-960F-B92DB6A8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668C-4F4C-FDE8-34F3-E054BC7B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EC7CE-D3EF-7A4A-EBD0-40297C50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35EE1-FCF7-86AD-D364-B8B16957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88C76-D086-33C1-5E6C-A756814A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4231-418C-CC53-11C9-38F6D6C4E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6E495-0B78-4E0C-B981-797A590F09A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8C6B-0623-FA42-822F-6A22CA7E1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3488-EB83-1399-4775-E0864CB9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1">
            <a:extLst>
              <a:ext uri="{FF2B5EF4-FFF2-40B4-BE49-F238E27FC236}">
                <a16:creationId xmlns:a16="http://schemas.microsoft.com/office/drawing/2014/main" id="{28E66C10-051F-C080-5E05-5DFED877948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79EF23-7AE9-E73C-1B1A-592D33D544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050" y="0"/>
            <a:ext cx="2481326" cy="3714218"/>
            <a:chOff x="-19050" y="5645"/>
            <a:chExt cx="2481326" cy="3709924"/>
          </a:xfrm>
        </p:grpSpPr>
        <p:pic>
          <p:nvPicPr>
            <p:cNvPr id="19" name="Image 12">
              <a:extLst>
                <a:ext uri="{FF2B5EF4-FFF2-40B4-BE49-F238E27FC236}">
                  <a16:creationId xmlns:a16="http://schemas.microsoft.com/office/drawing/2014/main" id="{7D2DB8A4-3CC4-0C3E-BC7D-0F2416FDE9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0" y="5645"/>
              <a:ext cx="2481326" cy="3709924"/>
            </a:xfrm>
            <a:prstGeom prst="rect">
              <a:avLst/>
            </a:prstGeom>
          </p:spPr>
        </p:pic>
        <p:pic>
          <p:nvPicPr>
            <p:cNvPr id="20" name="Image 13">
              <a:extLst>
                <a:ext uri="{FF2B5EF4-FFF2-40B4-BE49-F238E27FC236}">
                  <a16:creationId xmlns:a16="http://schemas.microsoft.com/office/drawing/2014/main" id="{E5F344C3-1BBA-97EC-8190-887EC97DB9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5"/>
              <a:ext cx="2028825" cy="3619500"/>
            </a:xfrm>
            <a:prstGeom prst="rect">
              <a:avLst/>
            </a:prstGeom>
          </p:spPr>
        </p:pic>
        <p:sp>
          <p:nvSpPr>
            <p:cNvPr id="21" name="Graphic 14">
              <a:extLst>
                <a:ext uri="{FF2B5EF4-FFF2-40B4-BE49-F238E27FC236}">
                  <a16:creationId xmlns:a16="http://schemas.microsoft.com/office/drawing/2014/main" id="{77E0706A-F0E2-8BAC-EB0D-09EF963191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262822"/>
              <a:ext cx="276225" cy="238125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76A74E84-DE75-52FE-6774-4E67127598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5645"/>
              <a:ext cx="276225" cy="762000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Graphic 16">
              <a:extLst>
                <a:ext uri="{FF2B5EF4-FFF2-40B4-BE49-F238E27FC236}">
                  <a16:creationId xmlns:a16="http://schemas.microsoft.com/office/drawing/2014/main" id="{AC8BDE03-BF74-137E-A593-6EB994555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2125" y="262821"/>
              <a:ext cx="419100" cy="752475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Graphic 17">
              <a:extLst>
                <a:ext uri="{FF2B5EF4-FFF2-40B4-BE49-F238E27FC236}">
                  <a16:creationId xmlns:a16="http://schemas.microsoft.com/office/drawing/2014/main" id="{96BEEFE6-E33E-12DF-1F31-67B5D06BFC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2600" y="5645"/>
              <a:ext cx="285750" cy="762000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F7813E-7BCF-B7D7-1F7B-DA07283169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81276" y="515297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FDA29A3F-F558-402F-1255-41AA9F506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71751" y="10473"/>
              <a:ext cx="276225" cy="247650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AD42379B-40DF-88A5-0F77-63F729942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4050" y="1172523"/>
              <a:ext cx="609600" cy="37147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0" name="Image 22">
            <a:extLst>
              <a:ext uri="{FF2B5EF4-FFF2-40B4-BE49-F238E27FC236}">
                <a16:creationId xmlns:a16="http://schemas.microsoft.com/office/drawing/2014/main" id="{DD21975F-7B65-6F9C-7EA4-CE2267F175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3216" y="5693428"/>
            <a:ext cx="1345565" cy="777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0E8C04-9C4D-B630-BAAF-35B77E78B6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06955" y="2511566"/>
            <a:ext cx="81780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dirty="0">
                <a:ea typeface="+mn-lt"/>
                <a:cs typeface="+mn-lt"/>
              </a:rPr>
              <a:t>AI Research</a:t>
            </a:r>
            <a:endParaRPr lang="en-US" sz="6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8E3D68-1B18-DA11-B9AB-15B11023D2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29723" y="3143782"/>
            <a:ext cx="2481326" cy="3714218"/>
            <a:chOff x="9729723" y="3143782"/>
            <a:chExt cx="2481326" cy="3714218"/>
          </a:xfrm>
        </p:grpSpPr>
        <p:pic>
          <p:nvPicPr>
            <p:cNvPr id="33" name="Image 12">
              <a:extLst>
                <a:ext uri="{FF2B5EF4-FFF2-40B4-BE49-F238E27FC236}">
                  <a16:creationId xmlns:a16="http://schemas.microsoft.com/office/drawing/2014/main" id="{E8F9CBC9-519C-6D20-ADE4-43DA887963F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729723" y="3143782"/>
              <a:ext cx="2481326" cy="3714218"/>
            </a:xfrm>
            <a:prstGeom prst="rect">
              <a:avLst/>
            </a:prstGeom>
          </p:spPr>
        </p:pic>
        <p:pic>
          <p:nvPicPr>
            <p:cNvPr id="34" name="Image 13">
              <a:extLst>
                <a:ext uri="{FF2B5EF4-FFF2-40B4-BE49-F238E27FC236}">
                  <a16:creationId xmlns:a16="http://schemas.microsoft.com/office/drawing/2014/main" id="{561E414E-7298-4925-8FE1-BB460A3289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163175" y="3233993"/>
              <a:ext cx="2028825" cy="3623689"/>
            </a:xfrm>
            <a:prstGeom prst="rect">
              <a:avLst/>
            </a:prstGeom>
          </p:spPr>
        </p:pic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9C06C8F1-8E70-75D2-7126-BA8C4A813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34438" y="5693110"/>
              <a:ext cx="304799" cy="262396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EE1534CB-AF5E-4361-1947-216F25B606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787" y="6074687"/>
              <a:ext cx="307497" cy="762882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49CF9D82-6EE9-295B-F00F-7218338F6C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4105" y="5812631"/>
              <a:ext cx="445132" cy="792956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`</a:t>
              </a:r>
            </a:p>
          </p:txBody>
        </p:sp>
        <p:sp>
          <p:nvSpPr>
            <p:cNvPr id="38" name="Graphic 17">
              <a:extLst>
                <a:ext uri="{FF2B5EF4-FFF2-40B4-BE49-F238E27FC236}">
                  <a16:creationId xmlns:a16="http://schemas.microsoft.com/office/drawing/2014/main" id="{4B73E4D0-3223-83E0-C88B-4AEBB87206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469" y="5812630"/>
              <a:ext cx="307814" cy="792957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Graphic 18">
              <a:extLst>
                <a:ext uri="{FF2B5EF4-FFF2-40B4-BE49-F238E27FC236}">
                  <a16:creationId xmlns:a16="http://schemas.microsoft.com/office/drawing/2014/main" id="{58F32AB2-341B-992D-98D7-A43FC71912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793189" y="6066381"/>
              <a:ext cx="285750" cy="247937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Graphic 19">
              <a:extLst>
                <a:ext uri="{FF2B5EF4-FFF2-40B4-BE49-F238E27FC236}">
                  <a16:creationId xmlns:a16="http://schemas.microsoft.com/office/drawing/2014/main" id="{A02AE00B-8FE1-54C6-C2A5-FE15483961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817893" y="6566369"/>
              <a:ext cx="276225" cy="247937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FA6C97D7-90E9-8BC1-B532-54898614F1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0134438" y="5274421"/>
              <a:ext cx="609600" cy="37190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1C2D6A-866C-392B-DFFA-FCDD1AC58F9C}"/>
              </a:ext>
            </a:extLst>
          </p:cNvPr>
          <p:cNvSpPr txBox="1"/>
          <p:nvPr/>
        </p:nvSpPr>
        <p:spPr>
          <a:xfrm>
            <a:off x="4536214" y="6470668"/>
            <a:ext cx="3119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©</a:t>
            </a:r>
            <a:r>
              <a:rPr lang="en-US" sz="1400" spc="-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Conestoga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College.</a:t>
            </a:r>
            <a:r>
              <a:rPr lang="en-US" sz="1400" spc="-5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rights</a:t>
            </a:r>
            <a:r>
              <a:rPr lang="en-US" sz="1400" spc="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spc="-1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reserved.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A5121-BE9A-44AF-94C5-9805B2259138}"/>
              </a:ext>
            </a:extLst>
          </p:cNvPr>
          <p:cNvSpPr txBox="1"/>
          <p:nvPr/>
        </p:nvSpPr>
        <p:spPr>
          <a:xfrm>
            <a:off x="7658100" y="3619500"/>
            <a:ext cx="28003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ea typeface="Calibri Light"/>
                <a:cs typeface="Calibri Light"/>
              </a:rPr>
              <a:t>F24-3 Sprint Demo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4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9C39B8-786B-C250-3701-4E73186C8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47005"/>
              </p:ext>
            </p:extLst>
          </p:nvPr>
        </p:nvGraphicFramePr>
        <p:xfrm>
          <a:off x="3386666" y="2511901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681804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0191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Copilot Studio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Tech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81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Arsh Chauhan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Hamna</a:t>
                      </a:r>
                      <a:r>
                        <a:rPr lang="en-US" dirty="0"/>
                        <a:t> Ashraf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53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Paras </a:t>
                      </a:r>
                      <a:r>
                        <a:rPr lang="en-US" dirty="0" err="1"/>
                        <a:t>Rupani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Wei-Hsiang Chen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9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Jongeon Lee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1379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707A9FB-B867-5435-50DF-ED37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 dirty="0"/>
              <a:t>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1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Sprint Goal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916641" y="1697780"/>
            <a:ext cx="10421973" cy="28050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Enhancing Chatbot responses by implementing </a:t>
            </a:r>
            <a:r>
              <a:rPr lang="en-US" sz="2400" dirty="0" err="1"/>
              <a:t>Langchain</a:t>
            </a:r>
            <a:r>
              <a:rPr lang="en-US" sz="2400" dirty="0"/>
              <a:t> RAG pipeline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Normalizing Instructional Plan and Course Outline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Researching React and Exploring Next Steps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976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69"/>
            <a:ext cx="10515600" cy="1325563"/>
          </a:xfrm>
        </p:spPr>
        <p:txBody>
          <a:bodyPr/>
          <a:lstStyle/>
          <a:p>
            <a:r>
              <a:rPr lang="en-US" b="1" u="sng" dirty="0"/>
              <a:t>Demo time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2FC2A-800C-13EB-BD08-F17D61602D45}"/>
              </a:ext>
            </a:extLst>
          </p:cNvPr>
          <p:cNvSpPr txBox="1"/>
          <p:nvPr/>
        </p:nvSpPr>
        <p:spPr>
          <a:xfrm>
            <a:off x="841020" y="1320827"/>
            <a:ext cx="9898698" cy="4216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Calibri"/>
              <a:buChar char="-"/>
            </a:pPr>
            <a:r>
              <a:rPr lang="en-US" sz="2000" dirty="0" err="1">
                <a:cs typeface="Calibri"/>
              </a:rPr>
              <a:t>CourseGPT</a:t>
            </a:r>
            <a:r>
              <a:rPr lang="en-US" sz="2000" dirty="0">
                <a:cs typeface="Calibri"/>
              </a:rPr>
              <a:t> - Smart chatbot that assists students </a:t>
            </a:r>
            <a:r>
              <a:rPr lang="en-US" sz="2000" dirty="0">
                <a:ea typeface="+mn-lt"/>
                <a:cs typeface="+mn-lt"/>
              </a:rPr>
              <a:t>by answering questions related to their enrolled courses and instructional plans.</a:t>
            </a:r>
            <a:endParaRPr lang="en-US" dirty="0"/>
          </a:p>
          <a:p>
            <a:pPr marL="285750" indent="-285750">
              <a:spcBef>
                <a:spcPct val="20000"/>
              </a:spcBef>
              <a:buFont typeface="Calibri"/>
              <a:buChar char="-"/>
            </a:pPr>
            <a:endParaRPr lang="en-US" sz="2000" dirty="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ea typeface="+mn-lt"/>
                <a:cs typeface="+mn-lt"/>
              </a:rPr>
              <a:t>How </a:t>
            </a:r>
            <a:r>
              <a:rPr lang="en-US" sz="2000" b="1" err="1">
                <a:ea typeface="+mn-lt"/>
                <a:cs typeface="+mn-lt"/>
              </a:rPr>
              <a:t>CourseGPT</a:t>
            </a:r>
            <a:r>
              <a:rPr lang="en-US" sz="2000" b="1" dirty="0">
                <a:ea typeface="+mn-lt"/>
                <a:cs typeface="+mn-lt"/>
              </a:rPr>
              <a:t> can help:</a:t>
            </a:r>
          </a:p>
          <a:p>
            <a:pPr marL="342900" indent="-342900">
              <a:spcBef>
                <a:spcPct val="20000"/>
              </a:spcBef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Instead of manually searching information for every course, students can save time asking our chatbot. </a:t>
            </a:r>
          </a:p>
          <a:p>
            <a:pPr marL="342900" indent="-342900">
              <a:spcBef>
                <a:spcPct val="20000"/>
              </a:spcBef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Help reduce the number of recurring emails that instructors receive regarding the information already provided in instructional plans. </a:t>
            </a:r>
          </a:p>
          <a:p>
            <a:pPr marL="342900" indent="-342900">
              <a:spcBef>
                <a:spcPct val="20000"/>
              </a:spcBef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The chatbot helps students keep track of assignments, quizzes, and other important deadlines.</a:t>
            </a:r>
          </a:p>
          <a:p>
            <a:pPr marL="342900" indent="-342900">
              <a:spcBef>
                <a:spcPct val="20000"/>
              </a:spcBef>
              <a:buFont typeface="Calibri"/>
              <a:buChar char="-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Calibri"/>
              <a:buChar char="-"/>
            </a:pP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939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pic>
        <p:nvPicPr>
          <p:cNvPr id="3" name="Chatbot_IP">
            <a:hlinkClick r:id="" action="ppaction://media"/>
            <a:extLst>
              <a:ext uri="{FF2B5EF4-FFF2-40B4-BE49-F238E27FC236}">
                <a16:creationId xmlns:a16="http://schemas.microsoft.com/office/drawing/2014/main" id="{03FFC386-1EAE-9E36-8107-F8C7F6276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427" y="-31375"/>
            <a:ext cx="12196854" cy="68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Blockers </a:t>
            </a:r>
            <a:endParaRPr lang="en-US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807402" y="1692645"/>
            <a:ext cx="9898698" cy="37240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CA" sz="2000" dirty="0">
                <a:cs typeface="Calibri"/>
              </a:rPr>
              <a:t>Took too long to figure out which embedding technique and model works the best for our </a:t>
            </a:r>
            <a:r>
              <a:rPr lang="en-CA" sz="2000" dirty="0" err="1">
                <a:cs typeface="Calibri"/>
              </a:rPr>
              <a:t>usecase</a:t>
            </a:r>
            <a:r>
              <a:rPr lang="en-CA" sz="2000" dirty="0">
                <a:cs typeface="Calibri"/>
              </a:rPr>
              <a:t>. 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CA" sz="2000" dirty="0"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CA" sz="2000" dirty="0"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CA" sz="2000" dirty="0">
                <a:cs typeface="Calibri"/>
              </a:rPr>
              <a:t>There were errors due to the version conflicts for </a:t>
            </a:r>
            <a:r>
              <a:rPr lang="en-CA" sz="2000" dirty="0" err="1">
                <a:cs typeface="Calibri"/>
              </a:rPr>
              <a:t>langchain</a:t>
            </a:r>
            <a:r>
              <a:rPr lang="en-CA" sz="2000" dirty="0">
                <a:cs typeface="Calibri"/>
              </a:rPr>
              <a:t> libraries. Resolved it by updating all the packages to the latest version. 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CA" sz="2000" dirty="0">
                <a:cs typeface="Calibri"/>
              </a:rPr>
              <a:t>For few queries, there is an error that occurs showing problem with the document retrieval. We are looking into ways to fix it</a:t>
            </a:r>
          </a:p>
          <a:p>
            <a:pPr lvl="1"/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Limited Studio Licenses: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full access to Copilot Studio licenses.</a:t>
            </a: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835BA-8505-9459-586C-C1BB165D2BC4}"/>
              </a:ext>
            </a:extLst>
          </p:cNvPr>
          <p:cNvSpPr txBox="1"/>
          <p:nvPr/>
        </p:nvSpPr>
        <p:spPr>
          <a:xfrm>
            <a:off x="1082418" y="2338686"/>
            <a:ext cx="935571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en-CA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Decided to use OpenAI embeddings and </a:t>
            </a:r>
            <a:r>
              <a:rPr lang="en-CA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Ollama</a:t>
            </a:r>
            <a:r>
              <a:rPr lang="en-CA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model which gave the most accurate and best results.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3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cs typeface="Calibri Light"/>
              </a:rPr>
              <a:t>Next Plan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C0E2D-48C3-17F5-3C21-D20067341BE1}"/>
              </a:ext>
            </a:extLst>
          </p:cNvPr>
          <p:cNvSpPr txBox="1"/>
          <p:nvPr/>
        </p:nvSpPr>
        <p:spPr>
          <a:xfrm>
            <a:off x="838200" y="1696308"/>
            <a:ext cx="10433179" cy="24357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0000"/>
                </a:solidFill>
                <a:latin typeface="Calibri"/>
                <a:cs typeface="Calibri"/>
              </a:rPr>
              <a:t>There were new high priority tasks added in this sprint after a discussion with Sean. </a:t>
            </a:r>
            <a:endParaRPr lang="en-CA" sz="2400" dirty="0"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0000"/>
                </a:solidFill>
                <a:ea typeface="+mn-lt"/>
                <a:cs typeface="+mn-lt"/>
              </a:rPr>
              <a:t>Our team plans to continue working on those tasks.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0000"/>
                </a:solidFill>
                <a:ea typeface="+mn-lt"/>
                <a:cs typeface="+mn-lt"/>
              </a:rPr>
              <a:t>Front-end : React instead of </a:t>
            </a:r>
            <a:r>
              <a:rPr lang="en-CA" sz="2400" dirty="0" err="1">
                <a:solidFill>
                  <a:srgbClr val="000000"/>
                </a:solidFill>
                <a:ea typeface="+mn-lt"/>
                <a:cs typeface="+mn-lt"/>
              </a:rPr>
              <a:t>streamlit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7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AB2A-1273-33C5-BD88-DFBA17250D91}"/>
              </a:ext>
            </a:extLst>
          </p:cNvPr>
          <p:cNvSpPr/>
          <p:nvPr/>
        </p:nvSpPr>
        <p:spPr>
          <a:xfrm>
            <a:off x="3885064" y="2613392"/>
            <a:ext cx="442187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Q </a:t>
            </a:r>
            <a:r>
              <a:rPr lang="en-US" sz="48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&amp;</a:t>
            </a:r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 A </a:t>
            </a:r>
            <a:endParaRPr lang="en-CA" sz="10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12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196</Words>
  <Application>Microsoft Office PowerPoint</Application>
  <PresentationFormat>Widescreen</PresentationFormat>
  <Paragraphs>48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Team</vt:lpstr>
      <vt:lpstr>Sprint Goal</vt:lpstr>
      <vt:lpstr>Demo time</vt:lpstr>
      <vt:lpstr>PowerPoint Presentation</vt:lpstr>
      <vt:lpstr>Blockers </vt:lpstr>
      <vt:lpstr>Next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Balazs Karner</dc:creator>
  <cp:lastModifiedBy>Jongeon Lee</cp:lastModifiedBy>
  <cp:revision>338</cp:revision>
  <dcterms:created xsi:type="dcterms:W3CDTF">2023-11-23T15:18:33Z</dcterms:created>
  <dcterms:modified xsi:type="dcterms:W3CDTF">2024-10-15T13:32:21Z</dcterms:modified>
</cp:coreProperties>
</file>